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9" r:id="rId2"/>
    <p:sldId id="1255" r:id="rId3"/>
    <p:sldId id="1258" r:id="rId4"/>
    <p:sldId id="1257" r:id="rId5"/>
    <p:sldId id="1254" r:id="rId6"/>
    <p:sldId id="614" r:id="rId7"/>
    <p:sldId id="1250" r:id="rId8"/>
    <p:sldId id="1253" r:id="rId9"/>
    <p:sldId id="1263" r:id="rId10"/>
    <p:sldId id="1143" r:id="rId11"/>
    <p:sldId id="1259" r:id="rId12"/>
    <p:sldId id="1256" r:id="rId13"/>
    <p:sldId id="1261" r:id="rId14"/>
    <p:sldId id="1262" r:id="rId15"/>
    <p:sldId id="1265" r:id="rId16"/>
    <p:sldId id="1260" r:id="rId17"/>
    <p:sldId id="1264" r:id="rId18"/>
    <p:sldId id="271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首頁" id="{358C1436-8726-44E9-9674-06351113E5DF}">
          <p14:sldIdLst>
            <p14:sldId id="259"/>
          </p14:sldIdLst>
        </p14:section>
        <p14:section name="控管紀錄(NAS)" id="{2E5D7665-38B7-4012-891B-65C37992EB9E}">
          <p14:sldIdLst/>
        </p14:section>
        <p14:section name="控管紀錄(Git)" id="{6A277EEA-9672-4024-8708-20A0F39A99C0}">
          <p14:sldIdLst>
            <p14:sldId id="1255"/>
          </p14:sldIdLst>
        </p14:section>
        <p14:section name="進度統整" id="{9DD50ACF-4175-4751-9D6B-498445AED633}">
          <p14:sldIdLst>
            <p14:sldId id="1258"/>
            <p14:sldId id="1257"/>
          </p14:sldIdLst>
        </p14:section>
        <p14:section name="需求列表" id="{DE023DAD-9EED-426D-8EB3-17248E4D00C3}">
          <p14:sldIdLst>
            <p14:sldId id="1254"/>
          </p14:sldIdLst>
        </p14:section>
        <p14:section name="模組列表" id="{4734B755-1284-4D0A-BD14-DE31D9E9C0A3}">
          <p14:sldIdLst>
            <p14:sldId id="614"/>
          </p14:sldIdLst>
        </p14:section>
        <p14:section name="系統分析" id="{9A21F2E2-4FC0-4A62-9703-93430BA9593A}">
          <p14:sldIdLst>
            <p14:sldId id="1250"/>
            <p14:sldId id="1253"/>
          </p14:sldIdLst>
        </p14:section>
        <p14:section name="專案架構" id="{1EBCE073-09FA-4CD3-BDCF-56A4EDB986FF}">
          <p14:sldIdLst/>
        </p14:section>
        <p14:section name="成果展示(2023/3/24)" id="{70DC3051-68F9-4DEC-9A31-AFAFBB0B0227}">
          <p14:sldIdLst>
            <p14:sldId id="1263"/>
            <p14:sldId id="1143"/>
            <p14:sldId id="1259"/>
            <p14:sldId id="1256"/>
            <p14:sldId id="1261"/>
            <p14:sldId id="1262"/>
            <p14:sldId id="1265"/>
          </p14:sldIdLst>
        </p14:section>
        <p14:section name="問題紀錄" id="{E54951B3-F25C-472E-B15E-EA7E37F6D2ED}">
          <p14:sldIdLst>
            <p14:sldId id="1260"/>
            <p14:sldId id="1264"/>
          </p14:sldIdLst>
        </p14:section>
        <p14:section name="參考資料" id="{45BCF316-EF51-4D48-B1BE-363829FB5D01}">
          <p14:sldIdLst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66FE"/>
    <a:srgbClr val="FFFFFF"/>
    <a:srgbClr val="7CAFDE"/>
    <a:srgbClr val="3886CC"/>
    <a:srgbClr val="66A2D8"/>
    <a:srgbClr val="FF6600"/>
    <a:srgbClr val="9751CB"/>
    <a:srgbClr val="6AA4D9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06799F8-075E-4A3A-A7F6-7FBC6576F1A4}" styleName="佈景主題樣式 2 - 輔色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496" autoAdjust="0"/>
  </p:normalViewPr>
  <p:slideViewPr>
    <p:cSldViewPr snapToGrid="0">
      <p:cViewPr varScale="1">
        <p:scale>
          <a:sx n="72" d="100"/>
          <a:sy n="72" d="100"/>
        </p:scale>
        <p:origin x="264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>
                <a:ea typeface="標楷體" panose="03000509000000000000" pitchFamily="65" charset="-120"/>
              </a:rPr>
              <a:t>2023/3/31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>
                <a:ea typeface="標楷體" panose="03000509000000000000" pitchFamily="65" charset="-120"/>
              </a:rPr>
              <a:t>‹#›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2CB905C5-9D54-40E2-B40C-7996280CAB02}" type="datetimeFigureOut">
              <a:rPr lang="zh-TW" altLang="en-US" smtClean="0"/>
              <a:pPr/>
              <a:t>2023/3/31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 dirty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EF8A6B0B-A5FB-4629-B823-69B1A9EB3A4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18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6966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06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0723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7352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8678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4074"/>
            <a:ext cx="10515600" cy="4434726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7" name="內容版面配置區 2"/>
          <p:cNvSpPr>
            <a:spLocks noGrp="1"/>
          </p:cNvSpPr>
          <p:nvPr>
            <p:ph idx="13"/>
          </p:nvPr>
        </p:nvSpPr>
        <p:spPr>
          <a:xfrm>
            <a:off x="838200" y="5638800"/>
            <a:ext cx="10515600" cy="600825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spcBef>
                <a:spcPts val="0"/>
              </a:spcBef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1265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2023/3/31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2023/3/31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stackoverflow.com/questions/51144212/opencv-watershed-options-to-modify-code-to-obtain-better-results-otherwise-w" TargetMode="External"/><Relationship Id="rId3" Type="http://schemas.openxmlformats.org/officeDocument/2006/relationships/hyperlink" Target="https://docs.opencv.org/3.4/d7/d1b/group__imgproc__misc.html#ga3267243e4d3f95165d55a618c65ac6e1" TargetMode="External"/><Relationship Id="rId7" Type="http://schemas.openxmlformats.org/officeDocument/2006/relationships/hyperlink" Target="https://stackoverflow.com/questions/28340950/opencv-how-to-draw-continously-with-a-mouse" TargetMode="External"/><Relationship Id="rId2" Type="http://schemas.openxmlformats.org/officeDocument/2006/relationships/hyperlink" Target="https://youtu.be/xjrykYpaBBM?t=433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opencv.org/3.4/d5/dc4/tutorial_adding_images.html#:~:text=exit(%2D1)-,%23%20%5Bblend_images%5D,-beta%20%3D%20(1.0%20%2D%20alpha" TargetMode="External"/><Relationship Id="rId5" Type="http://schemas.openxmlformats.org/officeDocument/2006/relationships/hyperlink" Target="https://docs.opencv.org/4.x/d2/dbd/tutorial_distance_transform.html#:~:text=Peaks%27%2C%20dist)-,dist_8u%20%3D%20dist.astype(%27uint8%27),-%23%20Find%20total%20markers" TargetMode="External"/><Relationship Id="rId4" Type="http://schemas.openxmlformats.org/officeDocument/2006/relationships/hyperlink" Target="https://docs.opencv.org/3.4/d3/db4/tutorial_py_watershed.html#:~:text=Cod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000" b="0" dirty="0"/>
              <a:t>嵌入式影像作業</a:t>
            </a:r>
            <a:br>
              <a:rPr lang="en-US" altLang="zh-TW" sz="4000" b="0" dirty="0"/>
            </a:br>
            <a:r>
              <a:rPr lang="en-US" altLang="zh-TW" sz="5600" b="0" dirty="0"/>
              <a:t>Watershed, </a:t>
            </a:r>
            <a:r>
              <a:rPr lang="en-US" altLang="zh-TW" sz="5600" b="0" dirty="0" err="1"/>
              <a:t>LBP+watershed</a:t>
            </a:r>
            <a:endParaRPr lang="zh-TW" altLang="en-US" sz="4000" b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人：吳東穎</a:t>
            </a:r>
            <a:endParaRPr lang="en-US" altLang="zh-TW" dirty="0"/>
          </a:p>
          <a:p>
            <a:r>
              <a:rPr lang="zh-TW" altLang="en-US" dirty="0"/>
              <a:t>目前成員：吳東穎</a:t>
            </a:r>
            <a:endParaRPr lang="en-US" altLang="zh-TW" dirty="0"/>
          </a:p>
          <a:p>
            <a:r>
              <a:rPr lang="zh-TW" altLang="en-US" dirty="0"/>
              <a:t>開始日期：</a:t>
            </a:r>
            <a:r>
              <a:rPr lang="en-US" altLang="zh-TW" dirty="0"/>
              <a:t>2023/3/24</a:t>
            </a:r>
          </a:p>
          <a:p>
            <a:r>
              <a:rPr lang="zh-TW" altLang="en-US" dirty="0"/>
              <a:t>結束日期：</a:t>
            </a:r>
          </a:p>
        </p:txBody>
      </p:sp>
    </p:spTree>
    <p:extLst>
      <p:ext uri="{BB962C8B-B14F-4D97-AF65-F5344CB8AC3E}">
        <p14:creationId xmlns:p14="http://schemas.microsoft.com/office/powerpoint/2010/main" val="405693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9"/>
    </mc:Choice>
    <mc:Fallback xmlns="">
      <p:transition spd="slow" advTm="249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全圖切割，取邊緣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E88104E-A596-483D-BD82-25B96CC4A922}"/>
              </a:ext>
            </a:extLst>
          </p:cNvPr>
          <p:cNvSpPr txBox="1"/>
          <p:nvPr/>
        </p:nvSpPr>
        <p:spPr>
          <a:xfrm>
            <a:off x="2556473" y="4909736"/>
            <a:ext cx="2514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柏油路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zh-TW" altLang="en-US" dirty="0"/>
              <a:t>：</a:t>
            </a:r>
            <a:r>
              <a:rPr lang="en-US" altLang="zh-TW" dirty="0"/>
              <a:t>346x519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93B2CF8-F186-4EC1-B5A4-CCF43B2DE7F4}"/>
              </a:ext>
            </a:extLst>
          </p:cNvPr>
          <p:cNvSpPr txBox="1"/>
          <p:nvPr/>
        </p:nvSpPr>
        <p:spPr>
          <a:xfrm>
            <a:off x="7721423" y="4947731"/>
            <a:ext cx="27145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石子路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en-US" altLang="zh-TW" dirty="0">
                <a:ea typeface="標楷體" panose="03000509000000000000" pitchFamily="65" charset="-120"/>
              </a:rPr>
              <a:t>: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767x767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C89D17A-B24B-46C7-A53E-E8C3CD35D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608" y="1186856"/>
            <a:ext cx="3771490" cy="377149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FCD01CA1-8279-45A6-87D4-BEC6A850F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077" y="5611940"/>
            <a:ext cx="4787642" cy="967201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1DDBAD27-D5AF-4987-9195-BCF10CA11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829" y="1260220"/>
            <a:ext cx="5437143" cy="3624762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789C35F8-8988-4EF1-A47B-F10540E91B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1581" y="5594062"/>
            <a:ext cx="4787641" cy="92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098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全圖切割，取邊緣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E88104E-A596-483D-BD82-25B96CC4A922}"/>
              </a:ext>
            </a:extLst>
          </p:cNvPr>
          <p:cNvSpPr txBox="1"/>
          <p:nvPr/>
        </p:nvSpPr>
        <p:spPr>
          <a:xfrm>
            <a:off x="2539020" y="4666538"/>
            <a:ext cx="2514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草地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zh-TW" altLang="en-US" dirty="0"/>
              <a:t>：</a:t>
            </a:r>
            <a:r>
              <a:rPr lang="en-US" altLang="zh-TW" dirty="0"/>
              <a:t>474x316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93B2CF8-F186-4EC1-B5A4-CCF43B2DE7F4}"/>
              </a:ext>
            </a:extLst>
          </p:cNvPr>
          <p:cNvSpPr txBox="1"/>
          <p:nvPr/>
        </p:nvSpPr>
        <p:spPr>
          <a:xfrm>
            <a:off x="7789197" y="4734563"/>
            <a:ext cx="27145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街景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en-US" altLang="zh-TW" dirty="0">
                <a:ea typeface="標楷體" panose="03000509000000000000" pitchFamily="65" charset="-120"/>
              </a:rPr>
              <a:t>: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800x533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C9929C1-2203-4483-AB27-336392582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25" y="5476902"/>
            <a:ext cx="5455988" cy="109434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BD079C5-1F23-4557-8AEC-4ED4F0FB3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00" y="1356062"/>
            <a:ext cx="4965715" cy="3310476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A4AB75CC-3A42-44B3-96DC-8A34178EAA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202" y="5481634"/>
            <a:ext cx="5424496" cy="1054982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680646BF-7453-4139-8FAC-CC66887829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9887" y="1277747"/>
            <a:ext cx="5203913" cy="346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49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</a:t>
            </a:r>
            <a:r>
              <a:rPr lang="zh-TW" altLang="en-US" sz="3200" dirty="0"/>
              <a:t>自動上色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91C48DA-BC2B-4C26-8938-340E80A34ADC}"/>
              </a:ext>
            </a:extLst>
          </p:cNvPr>
          <p:cNvSpPr txBox="1"/>
          <p:nvPr/>
        </p:nvSpPr>
        <p:spPr>
          <a:xfrm>
            <a:off x="1499645" y="1854445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ea typeface="標楷體" panose="03000509000000000000" pitchFamily="65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3BE144E-24A3-456E-ABDA-24C33CC3B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913" y="2223777"/>
            <a:ext cx="4514286" cy="300952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470B6B7-6B9A-4199-9F82-F574CA386D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602" y="2230703"/>
            <a:ext cx="4493506" cy="299567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7E5ACD6-C935-49CC-A9BD-4A7D25FDB29A}"/>
              </a:ext>
            </a:extLst>
          </p:cNvPr>
          <p:cNvSpPr txBox="1"/>
          <p:nvPr/>
        </p:nvSpPr>
        <p:spPr>
          <a:xfrm>
            <a:off x="2523097" y="547618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zh-TW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柏油路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8DBDE4F-DA60-4A02-8386-AA9ABD87E9EA}"/>
              </a:ext>
            </a:extLst>
          </p:cNvPr>
          <p:cNvSpPr txBox="1"/>
          <p:nvPr/>
        </p:nvSpPr>
        <p:spPr>
          <a:xfrm>
            <a:off x="8040656" y="5476186"/>
            <a:ext cx="24427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草地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4641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</a:t>
            </a:r>
            <a:r>
              <a:rPr lang="zh-TW" altLang="en-US" sz="3200" dirty="0"/>
              <a:t>鼠標繪製注水點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721A0A2-B531-42B1-8EC5-CDEF6687C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257" y="2382410"/>
            <a:ext cx="4493506" cy="299567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E6F9AE8-499C-404E-B42D-0EA6733ED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238" y="2382409"/>
            <a:ext cx="4493506" cy="2995671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50BCB068-ACA6-4111-8B41-5336A0ACD9B6}"/>
              </a:ext>
            </a:extLst>
          </p:cNvPr>
          <p:cNvSpPr txBox="1"/>
          <p:nvPr/>
        </p:nvSpPr>
        <p:spPr>
          <a:xfrm>
            <a:off x="1457776" y="1574044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切割成</a:t>
            </a:r>
            <a:r>
              <a:rPr lang="en-US" altLang="zh-TW" dirty="0">
                <a:ea typeface="標楷體" panose="03000509000000000000" pitchFamily="65" charset="-120"/>
              </a:rPr>
              <a:t>4</a:t>
            </a:r>
            <a:r>
              <a:rPr lang="zh-TW" altLang="en-US" dirty="0">
                <a:ea typeface="標楷體" panose="03000509000000000000" pitchFamily="65" charset="-120"/>
              </a:rPr>
              <a:t>個部分</a:t>
            </a:r>
            <a:r>
              <a:rPr lang="en-US" altLang="zh-TW" dirty="0">
                <a:ea typeface="標楷體" panose="03000509000000000000" pitchFamily="65" charset="-120"/>
              </a:rPr>
              <a:t>(</a:t>
            </a:r>
            <a:r>
              <a:rPr lang="zh-TW" altLang="en-US" dirty="0">
                <a:ea typeface="標楷體" panose="03000509000000000000" pitchFamily="65" charset="-120"/>
              </a:rPr>
              <a:t>天空、山、樹林、馬路</a:t>
            </a:r>
            <a:r>
              <a:rPr lang="en-US" altLang="zh-TW" dirty="0">
                <a:ea typeface="標楷體" panose="03000509000000000000" pitchFamily="65" charset="-120"/>
              </a:rPr>
              <a:t>)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0473A98-1E6C-470B-B301-5F9042BFF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004" y="2382410"/>
            <a:ext cx="4493506" cy="299567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21782D65-7AAC-4E7D-848F-B10D2E917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5985" y="2382409"/>
            <a:ext cx="4493506" cy="299567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F7F044D-8488-4676-8452-61EFCE771399}"/>
              </a:ext>
            </a:extLst>
          </p:cNvPr>
          <p:cNvSpPr txBox="1"/>
          <p:nvPr/>
        </p:nvSpPr>
        <p:spPr>
          <a:xfrm>
            <a:off x="2691773" y="562710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鼠標畫線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2719D22-5AF3-4078-9F63-87FC961418A6}"/>
              </a:ext>
            </a:extLst>
          </p:cNvPr>
          <p:cNvSpPr txBox="1"/>
          <p:nvPr/>
        </p:nvSpPr>
        <p:spPr>
          <a:xfrm>
            <a:off x="7616675" y="5627106"/>
            <a:ext cx="2687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畫線切割後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96785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LBP</a:t>
            </a:r>
            <a:r>
              <a:rPr lang="zh-TW" altLang="en-US" sz="3200" dirty="0"/>
              <a:t>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AA83743-D520-480B-BB59-C89A8EBCC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143" y="2229955"/>
            <a:ext cx="4942857" cy="3295238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BA7A8394-7BFC-4CFB-B606-515C83F0A521}"/>
              </a:ext>
            </a:extLst>
          </p:cNvPr>
          <p:cNvSpPr txBox="1"/>
          <p:nvPr/>
        </p:nvSpPr>
        <p:spPr>
          <a:xfrm>
            <a:off x="1457776" y="1574044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ea typeface="標楷體" panose="03000509000000000000" pitchFamily="65" charset="-120"/>
              </a:rPr>
              <a:t>LBP</a:t>
            </a:r>
            <a:r>
              <a:rPr lang="zh-TW" altLang="en-US" dirty="0">
                <a:ea typeface="標楷體" panose="03000509000000000000" pitchFamily="65" charset="-120"/>
              </a:rPr>
              <a:t>鋸齒況邊緣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B48CBBE-6CE7-4073-B211-2743D219DAD3}"/>
              </a:ext>
            </a:extLst>
          </p:cNvPr>
          <p:cNvSpPr txBox="1"/>
          <p:nvPr/>
        </p:nvSpPr>
        <p:spPr>
          <a:xfrm>
            <a:off x="2691773" y="562710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門檻</a:t>
            </a:r>
            <a:r>
              <a:rPr lang="en-US" altLang="zh-TW" dirty="0">
                <a:ea typeface="標楷體" panose="03000509000000000000" pitchFamily="65" charset="-120"/>
              </a:rPr>
              <a:t>1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3AC5092-0780-4F3A-AD08-F8943E940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095" y="2229955"/>
            <a:ext cx="4942857" cy="3295238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B5A15C40-169E-47A8-B0E3-9E4907172413}"/>
              </a:ext>
            </a:extLst>
          </p:cNvPr>
          <p:cNvSpPr txBox="1"/>
          <p:nvPr/>
        </p:nvSpPr>
        <p:spPr>
          <a:xfrm>
            <a:off x="7820048" y="5534337"/>
            <a:ext cx="1680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門檻</a:t>
            </a:r>
            <a:r>
              <a:rPr lang="en-US" altLang="zh-TW" dirty="0">
                <a:ea typeface="標楷體" panose="03000509000000000000" pitchFamily="65" charset="-12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89764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C6F2101E-6C4A-4715-BEA0-1E3BFAECA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LBP</a:t>
            </a:r>
            <a:r>
              <a:rPr lang="zh-TW" altLang="en-US" sz="3200" dirty="0"/>
              <a:t>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96286EF-E378-4DA7-AAD9-3BC07E85441D}"/>
              </a:ext>
            </a:extLst>
          </p:cNvPr>
          <p:cNvSpPr txBox="1"/>
          <p:nvPr/>
        </p:nvSpPr>
        <p:spPr>
          <a:xfrm>
            <a:off x="1457776" y="1574044"/>
            <a:ext cx="92764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藉由</a:t>
            </a:r>
            <a:r>
              <a:rPr lang="en-US" altLang="zh-TW" dirty="0">
                <a:ea typeface="標楷體" panose="03000509000000000000" pitchFamily="65" charset="-120"/>
              </a:rPr>
              <a:t>watershed</a:t>
            </a:r>
            <a:r>
              <a:rPr lang="zh-TW" altLang="en-US" dirty="0">
                <a:ea typeface="標楷體" panose="03000509000000000000" pitchFamily="65" charset="-120"/>
              </a:rPr>
              <a:t>，補足</a:t>
            </a:r>
            <a:r>
              <a:rPr lang="en-US" altLang="zh-TW" dirty="0">
                <a:ea typeface="標楷體" panose="03000509000000000000" pitchFamily="65" charset="-120"/>
              </a:rPr>
              <a:t>LBP</a:t>
            </a:r>
            <a:r>
              <a:rPr lang="zh-TW" altLang="en-US" dirty="0">
                <a:ea typeface="標楷體" panose="03000509000000000000" pitchFamily="65" charset="-120"/>
              </a:rPr>
              <a:t>鋸齒狀邊緣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給天空、馬路不同的門檻值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A907AFC-2567-4945-A01C-5FF1976BA299}"/>
              </a:ext>
            </a:extLst>
          </p:cNvPr>
          <p:cNvSpPr txBox="1"/>
          <p:nvPr/>
        </p:nvSpPr>
        <p:spPr>
          <a:xfrm>
            <a:off x="5166230" y="5733638"/>
            <a:ext cx="43275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注水結果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736C6E47-4F5E-49DC-8E41-BD3E4FBB7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570" y="2299639"/>
            <a:ext cx="4942857" cy="32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6288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6F203046-8F08-40F7-AF7B-621495683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01850"/>
            <a:ext cx="11048999" cy="5026422"/>
          </a:xfrm>
        </p:spPr>
        <p:txBody>
          <a:bodyPr>
            <a:normAutofit/>
          </a:bodyPr>
          <a:lstStyle/>
          <a:p>
            <a:endParaRPr lang="en-US" altLang="zh-TW" sz="2000" dirty="0"/>
          </a:p>
          <a:p>
            <a:r>
              <a:rPr lang="en-US" altLang="zh-TW" sz="2000" dirty="0"/>
              <a:t>Q</a:t>
            </a:r>
            <a:r>
              <a:rPr lang="zh-TW" altLang="en-US" sz="2000" dirty="0"/>
              <a:t>：在原圖上色，邊線</a:t>
            </a:r>
            <a:r>
              <a:rPr lang="en-US" altLang="zh-TW" sz="2000" dirty="0"/>
              <a:t>(marker == -1)</a:t>
            </a:r>
            <a:r>
              <a:rPr lang="zh-TW" altLang="en-US" sz="2000" dirty="0"/>
              <a:t>會隨</a:t>
            </a:r>
            <a:r>
              <a:rPr lang="en-US" altLang="zh-TW" sz="2000" dirty="0"/>
              <a:t>opening</a:t>
            </a:r>
            <a:r>
              <a:rPr lang="zh-TW" altLang="en-US" sz="2000" dirty="0"/>
              <a:t>迭帶次數變動而蔓延。</a:t>
            </a:r>
            <a:endParaRPr lang="en-US" altLang="zh-TW" sz="2000" dirty="0"/>
          </a:p>
          <a:p>
            <a:r>
              <a:rPr lang="en-US" altLang="zh-TW" sz="2000" dirty="0"/>
              <a:t>A</a:t>
            </a:r>
            <a:r>
              <a:rPr lang="zh-TW" altLang="en-US" sz="2000" dirty="0"/>
              <a:t>：</a:t>
            </a:r>
            <a:endParaRPr lang="en-US" altLang="zh-TW" sz="2000" dirty="0"/>
          </a:p>
          <a:p>
            <a:pPr lvl="1"/>
            <a:r>
              <a:rPr lang="zh-TW" altLang="en-US" sz="2000" dirty="0"/>
              <a:t> </a:t>
            </a:r>
            <a:r>
              <a:rPr lang="en-US" altLang="zh-TW" sz="2000" dirty="0" err="1"/>
              <a:t>cv.waitKey</a:t>
            </a:r>
            <a:r>
              <a:rPr lang="en-US" altLang="zh-TW" sz="2000" dirty="0"/>
              <a:t>(0)</a:t>
            </a:r>
          </a:p>
          <a:p>
            <a:pPr lvl="1"/>
            <a:r>
              <a:rPr lang="en-US" altLang="zh-TW" sz="2000" dirty="0"/>
              <a:t> </a:t>
            </a:r>
            <a:r>
              <a:rPr lang="en-US" altLang="zh-TW" sz="2000" dirty="0" err="1"/>
              <a:t>img</a:t>
            </a:r>
            <a:r>
              <a:rPr lang="en-US" altLang="zh-TW" sz="2000" dirty="0"/>
              <a:t> = </a:t>
            </a:r>
            <a:r>
              <a:rPr lang="en-US" altLang="zh-TW" sz="2000" dirty="0" err="1"/>
              <a:t>cv.imread</a:t>
            </a:r>
            <a:r>
              <a:rPr lang="en-US" altLang="zh-TW" sz="2000" dirty="0"/>
              <a:t>('D:\</a:t>
            </a:r>
            <a:r>
              <a:rPr lang="en-US" altLang="zh-TW" sz="2000" dirty="0" err="1"/>
              <a:t>Project_lab</a:t>
            </a:r>
            <a:r>
              <a:rPr lang="en-US" altLang="zh-TW" sz="2000" dirty="0"/>
              <a:t>\mountian_road.jpg’)</a:t>
            </a:r>
            <a:endParaRPr lang="en-US" altLang="zh-TW" dirty="0"/>
          </a:p>
          <a:p>
            <a:pPr lvl="1"/>
            <a:r>
              <a:rPr lang="en-US" altLang="zh-TW" sz="2000" dirty="0"/>
              <a:t>#</a:t>
            </a:r>
            <a:r>
              <a:rPr lang="zh-TW" altLang="en-US" sz="2000" dirty="0"/>
              <a:t>刷新原圖</a:t>
            </a:r>
            <a:endParaRPr lang="en-US" altLang="zh-TW" sz="2000" dirty="0"/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A7D21D23-1C64-4935-9F29-BE09B51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問題記錄 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CEFCFB-2DB3-42E6-8317-402B1794C858}"/>
              </a:ext>
            </a:extLst>
          </p:cNvPr>
          <p:cNvSpPr/>
          <p:nvPr/>
        </p:nvSpPr>
        <p:spPr>
          <a:xfrm>
            <a:off x="7106264" y="5858940"/>
            <a:ext cx="3041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邊線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(marker == -1)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蔓延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16217639-A9FF-485C-8CB5-1C4B6DB42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698" y="2859167"/>
            <a:ext cx="4474172" cy="2982781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F42EBA5A-1519-4DD4-8EA4-02028B9A2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577" y="4051535"/>
            <a:ext cx="4474172" cy="914287"/>
          </a:xfrm>
          <a:prstGeom prst="rect">
            <a:avLst/>
          </a:prstGeom>
        </p:spPr>
      </p:pic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7B035CD4-088D-449C-A5FF-F9B717B6D5D7}"/>
              </a:ext>
            </a:extLst>
          </p:cNvPr>
          <p:cNvCxnSpPr/>
          <p:nvPr/>
        </p:nvCxnSpPr>
        <p:spPr>
          <a:xfrm>
            <a:off x="2869636" y="3878144"/>
            <a:ext cx="163349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4057B93D-8DFC-4970-B704-6F02276C8134}"/>
              </a:ext>
            </a:extLst>
          </p:cNvPr>
          <p:cNvCxnSpPr/>
          <p:nvPr/>
        </p:nvCxnSpPr>
        <p:spPr>
          <a:xfrm>
            <a:off x="2869636" y="5044610"/>
            <a:ext cx="163349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2FEC443F-5C65-4362-B6D1-E0CC2BBE1509}"/>
              </a:ext>
            </a:extLst>
          </p:cNvPr>
          <p:cNvSpPr/>
          <p:nvPr/>
        </p:nvSpPr>
        <p:spPr>
          <a:xfrm>
            <a:off x="2685742" y="5173237"/>
            <a:ext cx="1665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參數調變</a:t>
            </a:r>
          </a:p>
        </p:txBody>
      </p:sp>
    </p:spTree>
    <p:extLst>
      <p:ext uri="{BB962C8B-B14F-4D97-AF65-F5344CB8AC3E}">
        <p14:creationId xmlns:p14="http://schemas.microsoft.com/office/powerpoint/2010/main" val="1359490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6F203046-8F08-40F7-AF7B-621495683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01850"/>
            <a:ext cx="11048999" cy="5026422"/>
          </a:xfrm>
        </p:spPr>
        <p:txBody>
          <a:bodyPr>
            <a:normAutofit/>
          </a:bodyPr>
          <a:lstStyle/>
          <a:p>
            <a:endParaRPr lang="en-US" altLang="zh-TW" sz="2000" dirty="0"/>
          </a:p>
          <a:p>
            <a:r>
              <a:rPr lang="en-US" altLang="zh-TW" sz="2000" dirty="0"/>
              <a:t>Q</a:t>
            </a:r>
            <a:r>
              <a:rPr lang="zh-TW" altLang="en-US" sz="2000" dirty="0"/>
              <a:t>：無法比較直方圖</a:t>
            </a:r>
            <a:r>
              <a:rPr lang="en-US" altLang="zh-TW" sz="2000" dirty="0"/>
              <a:t>?</a:t>
            </a:r>
          </a:p>
          <a:p>
            <a:r>
              <a:rPr lang="en-US" altLang="zh-TW" sz="2000" dirty="0"/>
              <a:t>A</a:t>
            </a:r>
            <a:r>
              <a:rPr lang="zh-TW" altLang="en-US" sz="2000" dirty="0"/>
              <a:t>：</a:t>
            </a:r>
            <a:endParaRPr lang="en-US" altLang="zh-TW" sz="2000" dirty="0"/>
          </a:p>
          <a:p>
            <a:pPr lvl="1"/>
            <a:r>
              <a:rPr lang="zh-TW" altLang="en-US" sz="2000" dirty="0"/>
              <a:t> </a:t>
            </a:r>
            <a:r>
              <a:rPr lang="en-US" altLang="zh-TW" sz="2000" dirty="0" err="1"/>
              <a:t>LbpImg</a:t>
            </a:r>
            <a:r>
              <a:rPr lang="en-US" altLang="zh-TW" sz="2000" dirty="0"/>
              <a:t>(</a:t>
            </a:r>
            <a:r>
              <a:rPr lang="en-US" altLang="zh-TW" sz="2000" dirty="0" err="1"/>
              <a:t>img_bgr</a:t>
            </a:r>
            <a:r>
              <a:rPr lang="en-US" altLang="zh-TW" sz="2000" dirty="0"/>
              <a:t>)</a:t>
            </a:r>
            <a:r>
              <a:rPr lang="zh-TW" altLang="en-US" sz="2000" dirty="0"/>
              <a:t> 缺了 </a:t>
            </a:r>
            <a:r>
              <a:rPr lang="en-US" altLang="zh-TW" sz="2000" dirty="0"/>
              <a:t>return </a:t>
            </a:r>
            <a:r>
              <a:rPr lang="en-US" altLang="zh-TW" sz="2000" dirty="0" err="1"/>
              <a:t>img_lbp</a:t>
            </a:r>
            <a:endParaRPr lang="en-US" altLang="zh-TW" sz="2000" dirty="0"/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A7D21D23-1C64-4935-9F29-BE09B51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問題記錄 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CEFCFB-2DB3-42E6-8317-402B1794C858}"/>
              </a:ext>
            </a:extLst>
          </p:cNvPr>
          <p:cNvSpPr/>
          <p:nvPr/>
        </p:nvSpPr>
        <p:spPr>
          <a:xfrm>
            <a:off x="8024778" y="5858940"/>
            <a:ext cx="1204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解法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FEC443F-5C65-4362-B6D1-E0CC2BBE1509}"/>
              </a:ext>
            </a:extLst>
          </p:cNvPr>
          <p:cNvSpPr/>
          <p:nvPr/>
        </p:nvSpPr>
        <p:spPr>
          <a:xfrm>
            <a:off x="2570347" y="4515167"/>
            <a:ext cx="1204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問題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35B2498-B035-409A-912F-F2DE898A5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02" y="2605532"/>
            <a:ext cx="6256424" cy="170171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7C56E09A-354C-42DC-8C65-D4B1E44B4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454" y="3736927"/>
            <a:ext cx="5704346" cy="208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2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</a:rPr>
              <a:t>trackbar: 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2"/>
              </a:rPr>
              <a:t>https://youtu.be/xjrykYpaBBM?t=4337</a:t>
            </a:r>
            <a:endParaRPr lang="en-US" altLang="zh-TW" b="1" i="0" u="none" strike="noStrike" dirty="0">
              <a:solidFill>
                <a:srgbClr val="3D578C"/>
              </a:solidFill>
              <a:effectLst/>
              <a:latin typeface="Helvetica" panose="020B0604020202020204" pitchFamily="34" charset="0"/>
            </a:endParaRPr>
          </a:p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</a:rPr>
              <a:t>watershed</a:t>
            </a:r>
          </a:p>
          <a:p>
            <a:pPr lvl="1"/>
            <a:r>
              <a:rPr lang="en-US" altLang="zh-TW" b="1" dirty="0" err="1">
                <a:solidFill>
                  <a:srgbClr val="3D578C"/>
                </a:solidFill>
                <a:latin typeface="Helvetica" panose="020B0604020202020204" pitchFamily="34" charset="0"/>
                <a:hlinkClick r:id="rId3" tooltip="Performs a marker-based image segmentation using the watershed algorithm. "/>
              </a:rPr>
              <a:t>cv.watershed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3" tooltip="Performs a marker-based image segmentation using the watershed algorithm. "/>
              </a:rPr>
              <a:t>()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: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4"/>
              </a:rPr>
              <a:t>https://docs.opencv.org/3.4/d3/db4/tutorial_py_watershed.html#:~:text=Code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find contour and draw random color:</a:t>
            </a:r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5"/>
              </a:rPr>
              <a:t>https://docs.opencv.org/4.x/d2/dbd/tutorial_distance_transform.html#:~:text=Peaks%27%2C%20dist)-,dist_8u%20%3D%20dist.astype(%27uint8%27),-%23%20Find%20total%20markers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混合圖像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:</a:t>
            </a:r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6"/>
              </a:rPr>
              <a:t>https://docs.opencv.org/3.4/d5/dc4/tutorial_adding_images.html#:~:text=exit(%2D1)-,%23%20%5Bblend_images%5D,-beta%20%3D%20(1.0%20%2D%20alpha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draw </a:t>
            </a:r>
            <a:r>
              <a:rPr lang="en-US" altLang="zh-TW" b="1" i="0" u="none" strike="noStrike" dirty="0" err="1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continously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 with a </a:t>
            </a:r>
            <a:r>
              <a:rPr lang="en-US" altLang="zh-TW" b="1" i="0" u="none" strike="noStrike" dirty="0" err="1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mousez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: https://stackoverflow.com/questions/28340950/opencv-how-to-draw-continously-with-a-mouse</a:t>
            </a:r>
            <a:endParaRPr lang="en-US" altLang="zh-TW" b="1" i="0" u="none" strike="noStrike" dirty="0">
              <a:solidFill>
                <a:srgbClr val="3D578C"/>
              </a:solidFill>
              <a:effectLst/>
              <a:latin typeface="Helvetica" panose="020B0604020202020204" pitchFamily="34" charset="0"/>
            </a:endParaRPr>
          </a:p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watershed mouse marker: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cs typeface="Times New Roman" panose="02020603050405020304" pitchFamily="18" charset="0"/>
                <a:hlinkClick r:id="rId8"/>
              </a:rPr>
              <a:t>https://stackoverflow.com/questions/51144212/opencv-watershed-options-to-modify-code-to-obtain-better-results-otherwise-w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  <a:cs typeface="Times New Roman" panose="02020603050405020304" pitchFamily="18" charset="0"/>
            </a:endParaRPr>
          </a:p>
          <a:p>
            <a:endParaRPr lang="en-US" altLang="zh-TW" dirty="0">
              <a:cs typeface="Times New Roman" panose="02020603050405020304" pitchFamily="18" charset="0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1759100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285260DE-0C6A-4898-B343-67FA97F72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控管記錄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Git (</a:t>
            </a:r>
            <a:r>
              <a:rPr lang="en-US" altLang="zh-TW" sz="4400" dirty="0"/>
              <a:t>2023/3/24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0639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8A18AAB4-41B4-4F16-A893-21F918DDB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9346" y="1444391"/>
            <a:ext cx="9559636" cy="4579796"/>
          </a:xfrm>
        </p:spPr>
        <p:txBody>
          <a:bodyPr>
            <a:normAutofit/>
          </a:bodyPr>
          <a:lstStyle/>
          <a:p>
            <a:pPr marL="285750" lvl="1" indent="-285750"/>
            <a:r>
              <a:rPr lang="zh-TW" altLang="en-US" sz="1800" dirty="0"/>
              <a:t>需求</a:t>
            </a:r>
            <a:r>
              <a:rPr lang="en-US" altLang="zh-TW" sz="1800" dirty="0"/>
              <a:t>: </a:t>
            </a:r>
            <a:r>
              <a:rPr lang="zh-TW" altLang="en-US" sz="1800" dirty="0"/>
              <a:t>以柏油路、石子路、草地、街景為輸入圖片</a:t>
            </a:r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以</a:t>
            </a:r>
            <a:r>
              <a:rPr lang="en-US" altLang="zh-TW" sz="1800" dirty="0"/>
              <a:t>trackbar</a:t>
            </a:r>
            <a:r>
              <a:rPr lang="zh-TW" altLang="en-US" sz="1800" dirty="0"/>
              <a:t>調變參數，單測 </a:t>
            </a:r>
            <a:r>
              <a:rPr lang="en-US" altLang="zh-TW" sz="1800" b="0" dirty="0" err="1"/>
              <a:t>cv.watershed</a:t>
            </a:r>
            <a:r>
              <a:rPr lang="en-US" altLang="zh-TW" sz="1800" b="0" dirty="0"/>
              <a:t>( )</a:t>
            </a:r>
            <a:r>
              <a:rPr lang="zh-TW" altLang="en-US" sz="1800" b="0" dirty="0"/>
              <a:t>自動繪製</a:t>
            </a:r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手動繪製注水點</a:t>
            </a:r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以</a:t>
            </a:r>
            <a:r>
              <a:rPr lang="en-US" altLang="zh-TW" sz="1800" dirty="0"/>
              <a:t>LBP</a:t>
            </a:r>
            <a:r>
              <a:rPr lang="zh-TW" altLang="en-US" sz="1800" dirty="0"/>
              <a:t>自動繪製分水嶺，再與</a:t>
            </a:r>
            <a:r>
              <a:rPr lang="en-US" altLang="zh-TW" sz="1800" dirty="0"/>
              <a:t>watershed</a:t>
            </a:r>
            <a:r>
              <a:rPr lang="zh-TW" altLang="en-US" sz="1800" dirty="0"/>
              <a:t>整合</a:t>
            </a:r>
            <a:endParaRPr lang="en-US" altLang="zh-TW" sz="1800" dirty="0"/>
          </a:p>
          <a:p>
            <a:pPr marL="285750" lvl="1" indent="-285750"/>
            <a:endParaRPr lang="en-US" altLang="zh-TW" sz="1800" b="0" dirty="0">
              <a:solidFill>
                <a:srgbClr val="FF0000"/>
              </a:solidFill>
            </a:endParaRPr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980FC154-D2F0-46E4-9B90-20492E572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當週進度</a:t>
            </a:r>
          </a:p>
        </p:txBody>
      </p:sp>
    </p:spTree>
    <p:extLst>
      <p:ext uri="{BB962C8B-B14F-4D97-AF65-F5344CB8AC3E}">
        <p14:creationId xmlns:p14="http://schemas.microsoft.com/office/powerpoint/2010/main" val="3649218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541865C8-8007-46B5-946E-6E785973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進度統整</a:t>
            </a:r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45FF01CE-7373-4033-8D14-6A76082FABCC}"/>
              </a:ext>
            </a:extLst>
          </p:cNvPr>
          <p:cNvSpPr txBox="1">
            <a:spLocks/>
          </p:cNvSpPr>
          <p:nvPr/>
        </p:nvSpPr>
        <p:spPr>
          <a:xfrm>
            <a:off x="838200" y="1201850"/>
            <a:ext cx="10515600" cy="5037776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b="1" dirty="0"/>
              <a:t>三月：</a:t>
            </a:r>
            <a:endParaRPr lang="en-US" altLang="zh-TW" b="1" dirty="0"/>
          </a:p>
          <a:p>
            <a:pPr marL="144000" lvl="1" indent="-144000"/>
            <a:r>
              <a:rPr lang="en-US" altLang="zh-TW" b="1" dirty="0"/>
              <a:t>2023/03/12~2023/03/18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pPr marL="285750" lvl="1" indent="-285750"/>
            <a:r>
              <a:rPr lang="en-US" altLang="zh-TW" dirty="0"/>
              <a:t>kernel size</a:t>
            </a:r>
          </a:p>
          <a:p>
            <a:pPr marL="285750" lvl="1" indent="-285750"/>
            <a:r>
              <a:rPr lang="en-US" altLang="zh-TW" dirty="0"/>
              <a:t>AVX</a:t>
            </a:r>
            <a:r>
              <a:rPr lang="zh-TW" altLang="en-US" dirty="0"/>
              <a:t>效益量測</a:t>
            </a:r>
            <a:endParaRPr lang="en-US" altLang="zh-TW" dirty="0"/>
          </a:p>
          <a:p>
            <a:pPr marL="285750" lvl="1" indent="-285750"/>
            <a:endParaRPr lang="en-US" altLang="zh-TW" dirty="0"/>
          </a:p>
          <a:p>
            <a:pPr marL="144000" lvl="1" indent="-144000"/>
            <a:r>
              <a:rPr lang="en-US" altLang="zh-TW" b="1" dirty="0"/>
              <a:t>2023/03/16~2023/03/22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pPr marL="285750" lvl="1" indent="-285750"/>
            <a:r>
              <a:rPr lang="en-US" altLang="zh-TW" dirty="0"/>
              <a:t>LBP</a:t>
            </a:r>
          </a:p>
          <a:p>
            <a:pPr marL="285750" lvl="1" indent="-285750"/>
            <a:r>
              <a:rPr lang="zh-TW" altLang="en-US" dirty="0"/>
              <a:t>特徵向量比較</a:t>
            </a:r>
            <a:r>
              <a:rPr lang="en-US" altLang="zh-TW" dirty="0"/>
              <a:t>(</a:t>
            </a:r>
            <a:r>
              <a:rPr lang="zh-TW" altLang="en-US" dirty="0"/>
              <a:t>模式</a:t>
            </a:r>
            <a:r>
              <a:rPr lang="en-US" altLang="zh-TW" dirty="0"/>
              <a:t>, </a:t>
            </a:r>
            <a:r>
              <a:rPr lang="zh-TW" altLang="en-US" dirty="0"/>
              <a:t>數據</a:t>
            </a:r>
            <a:r>
              <a:rPr lang="en-US" altLang="zh-TW" dirty="0"/>
              <a:t>)</a:t>
            </a:r>
          </a:p>
          <a:p>
            <a:pPr marL="0" lvl="1" indent="0">
              <a:buNone/>
            </a:pPr>
            <a:endParaRPr lang="en-US" altLang="zh-TW" dirty="0"/>
          </a:p>
          <a:p>
            <a:r>
              <a:rPr lang="en-US" altLang="zh-TW" b="1" dirty="0"/>
              <a:t>2023/03/24~2023/03/29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pPr marL="285750" lvl="1" indent="-285750"/>
            <a:r>
              <a:rPr lang="zh-TW" altLang="en-US" sz="1600" dirty="0"/>
              <a:t>需求</a:t>
            </a:r>
            <a:r>
              <a:rPr lang="en-US" altLang="zh-TW" sz="1600" dirty="0"/>
              <a:t>: </a:t>
            </a:r>
            <a:r>
              <a:rPr lang="zh-TW" altLang="en-US" sz="1600" dirty="0"/>
              <a:t>以柏油路、石子路、草地、街景為輸入圖片</a:t>
            </a:r>
            <a:endParaRPr lang="en-US" altLang="zh-TW" sz="1600" dirty="0"/>
          </a:p>
          <a:p>
            <a:pPr marL="285750" lvl="1" indent="-285750"/>
            <a:r>
              <a:rPr lang="zh-TW" altLang="en-US" sz="1600" dirty="0"/>
              <a:t>以</a:t>
            </a:r>
            <a:r>
              <a:rPr lang="en-US" altLang="zh-TW" sz="1600" dirty="0"/>
              <a:t>trackbar</a:t>
            </a:r>
            <a:r>
              <a:rPr lang="zh-TW" altLang="en-US" sz="1600" dirty="0"/>
              <a:t>調變參數，單測 </a:t>
            </a:r>
            <a:r>
              <a:rPr lang="en-US" altLang="zh-TW" sz="1600" b="0" dirty="0" err="1"/>
              <a:t>cv.watershed</a:t>
            </a:r>
            <a:r>
              <a:rPr lang="en-US" altLang="zh-TW" sz="1600" b="0" dirty="0"/>
              <a:t>( )</a:t>
            </a:r>
            <a:r>
              <a:rPr lang="zh-TW" altLang="en-US" sz="1600" b="0" dirty="0"/>
              <a:t>自動繪製</a:t>
            </a:r>
            <a:endParaRPr lang="en-US" altLang="zh-TW" sz="1600" dirty="0"/>
          </a:p>
          <a:p>
            <a:pPr marL="285750" lvl="1" indent="-285750"/>
            <a:r>
              <a:rPr lang="zh-TW" altLang="en-US" sz="1600" dirty="0"/>
              <a:t>手動繪製注水點</a:t>
            </a:r>
            <a:endParaRPr lang="en-US" altLang="zh-TW" sz="1600" dirty="0"/>
          </a:p>
          <a:p>
            <a:pPr marL="285750" lvl="1" indent="-285750"/>
            <a:r>
              <a:rPr lang="zh-TW" altLang="en-US" sz="1600" dirty="0"/>
              <a:t>以</a:t>
            </a:r>
            <a:r>
              <a:rPr lang="en-US" altLang="zh-TW" sz="1600" dirty="0"/>
              <a:t>LBP</a:t>
            </a:r>
            <a:r>
              <a:rPr lang="zh-TW" altLang="en-US" sz="1600" dirty="0"/>
              <a:t>自動繪製分水嶺，再與</a:t>
            </a:r>
            <a:r>
              <a:rPr lang="en-US" altLang="zh-TW" sz="1600" dirty="0"/>
              <a:t>watershed</a:t>
            </a:r>
            <a:r>
              <a:rPr lang="zh-TW" altLang="en-US" sz="1600" dirty="0"/>
              <a:t>整合</a:t>
            </a:r>
            <a:endParaRPr lang="en-US" altLang="zh-TW" sz="1600" dirty="0"/>
          </a:p>
          <a:p>
            <a:endParaRPr lang="en-US" altLang="zh-TW" b="1" dirty="0"/>
          </a:p>
          <a:p>
            <a:endParaRPr lang="en-US" altLang="zh-TW" b="1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36090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4F40BFA3-305F-4131-B4C5-3D1EAE8B2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9614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600" dirty="0"/>
              <a:t>需求列表 </a:t>
            </a:r>
            <a:r>
              <a:rPr lang="en-US" altLang="zh-TW" sz="3600" dirty="0"/>
              <a:t>– </a:t>
            </a:r>
            <a:r>
              <a:rPr lang="zh-TW" altLang="en-US" sz="3600" dirty="0"/>
              <a:t>硬體與環境需求 </a:t>
            </a:r>
            <a:r>
              <a:rPr lang="en-US" altLang="zh-TW" sz="3600" dirty="0"/>
              <a:t>(2023/3/24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6D844ED4-E8CD-4885-AB8D-34F97BC4FD59}"/>
              </a:ext>
            </a:extLst>
          </p:cNvPr>
          <p:cNvSpPr txBox="1">
            <a:spLocks/>
          </p:cNvSpPr>
          <p:nvPr/>
        </p:nvSpPr>
        <p:spPr>
          <a:xfrm>
            <a:off x="826698" y="1204074"/>
            <a:ext cx="5496464" cy="499755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硬體列表：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</a:t>
            </a:r>
            <a:r>
              <a:rPr lang="en-US" altLang="zh-TW" dirty="0"/>
              <a:t>CPU: 11th Gen Intel(R) Core(TM) i5-1135G7 @ 2.40GHz   2.42 GHz</a:t>
            </a: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>
              <a:buFont typeface="+mj-lt"/>
              <a:buAutoNum type="arabicPeriod"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81B0CF6F-B3F9-4D1A-B404-B5F0E623425B}"/>
              </a:ext>
            </a:extLst>
          </p:cNvPr>
          <p:cNvSpPr txBox="1">
            <a:spLocks/>
          </p:cNvSpPr>
          <p:nvPr/>
        </p:nvSpPr>
        <p:spPr>
          <a:xfrm>
            <a:off x="6323162" y="1204074"/>
            <a:ext cx="5868838" cy="499755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作業系統： </a:t>
            </a:r>
            <a:r>
              <a:rPr lang="en-US" altLang="zh-TW" dirty="0"/>
              <a:t>Win10</a:t>
            </a:r>
          </a:p>
          <a:p>
            <a:pPr lvl="1"/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環境設定：</a:t>
            </a:r>
            <a:r>
              <a:rPr lang="en-US" altLang="zh-TW" dirty="0"/>
              <a:t>Python 3.10.4(anaconda)</a:t>
            </a:r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/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/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其他工具：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endParaRPr lang="en-US" altLang="zh-TW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253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模組列表 </a:t>
            </a:r>
            <a:r>
              <a:rPr lang="en-US" altLang="zh-TW" sz="4000" dirty="0"/>
              <a:t>(</a:t>
            </a:r>
            <a:r>
              <a:rPr lang="en-US" altLang="zh-TW" sz="4000" dirty="0">
                <a:solidFill>
                  <a:srgbClr val="FF0000"/>
                </a:solidFill>
              </a:rPr>
              <a:t>2023/3/24</a:t>
            </a:r>
            <a:r>
              <a:rPr lang="zh-TW" altLang="en-US" sz="4000" dirty="0">
                <a:solidFill>
                  <a:srgbClr val="FF0000"/>
                </a:solidFill>
              </a:rPr>
              <a:t>更新</a:t>
            </a:r>
            <a:r>
              <a:rPr lang="en-US" altLang="zh-TW" sz="4000" dirty="0"/>
              <a:t>)</a:t>
            </a:r>
            <a:endParaRPr lang="zh-TW" altLang="en-US" sz="4000" dirty="0"/>
          </a:p>
        </p:txBody>
      </p:sp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2316A834-2667-4ABC-A5BA-D24910490852}"/>
              </a:ext>
            </a:extLst>
          </p:cNvPr>
          <p:cNvSpPr txBox="1">
            <a:spLocks/>
          </p:cNvSpPr>
          <p:nvPr/>
        </p:nvSpPr>
        <p:spPr>
          <a:xfrm>
            <a:off x="4769055" y="2814290"/>
            <a:ext cx="4525866" cy="1229420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r>
              <a:rPr lang="en-US" altLang="zh-TW" dirty="0"/>
              <a:t>import cv2</a:t>
            </a:r>
          </a:p>
          <a:p>
            <a:pPr marL="285750" lvl="1" indent="-285750"/>
            <a:r>
              <a:rPr lang="en-US" altLang="zh-TW" dirty="0"/>
              <a:t>import </a:t>
            </a:r>
            <a:r>
              <a:rPr lang="en-US" altLang="zh-TW" dirty="0" err="1"/>
              <a:t>numpy</a:t>
            </a:r>
            <a:r>
              <a:rPr lang="en-US" altLang="zh-TW" dirty="0"/>
              <a:t> as np</a:t>
            </a:r>
          </a:p>
          <a:p>
            <a:pPr marL="285750" lvl="1" indent="-285750"/>
            <a:r>
              <a:rPr lang="en-US" altLang="zh-TW" dirty="0"/>
              <a:t>import random as </a:t>
            </a:r>
            <a:r>
              <a:rPr lang="en-US" altLang="zh-TW" dirty="0" err="1"/>
              <a:t>rng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06203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系統分析 </a:t>
            </a:r>
            <a:r>
              <a:rPr lang="en-US" altLang="zh-TW" dirty="0"/>
              <a:t>–</a:t>
            </a:r>
            <a:r>
              <a:rPr lang="zh-TW" altLang="en-US" dirty="0"/>
              <a:t> 系統流程圖 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FF0000"/>
                </a:solidFill>
              </a:rPr>
              <a:t>2023/3/24</a:t>
            </a:r>
            <a:r>
              <a:rPr lang="zh-TW" altLang="en-US" dirty="0">
                <a:solidFill>
                  <a:srgbClr val="FF0000"/>
                </a:solidFill>
              </a:rPr>
              <a:t>更新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65B7D2E-054F-49A2-9A43-BBF97CA689BD}"/>
              </a:ext>
            </a:extLst>
          </p:cNvPr>
          <p:cNvSpPr txBox="1"/>
          <p:nvPr/>
        </p:nvSpPr>
        <p:spPr>
          <a:xfrm>
            <a:off x="1979720" y="1438341"/>
            <a:ext cx="697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watershed, LBP with image segment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48CC75B-2FDF-43A0-A40C-D6E082F092A1}"/>
              </a:ext>
            </a:extLst>
          </p:cNvPr>
          <p:cNvSpPr/>
          <p:nvPr/>
        </p:nvSpPr>
        <p:spPr>
          <a:xfrm>
            <a:off x="929711" y="2526228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原圖片轉灰階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ED6DC43-4EBA-465C-B85D-9AF7C75C7E1C}"/>
              </a:ext>
            </a:extLst>
          </p:cNvPr>
          <p:cNvSpPr/>
          <p:nvPr/>
        </p:nvSpPr>
        <p:spPr>
          <a:xfrm>
            <a:off x="3671275" y="2476362"/>
            <a:ext cx="1626264" cy="6454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找未知區域，標記為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CD8D571-EF36-45AB-A864-034B67F55F41}"/>
              </a:ext>
            </a:extLst>
          </p:cNvPr>
          <p:cNvSpPr/>
          <p:nvPr/>
        </p:nvSpPr>
        <p:spPr>
          <a:xfrm>
            <a:off x="7095358" y="3951794"/>
            <a:ext cx="2892778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對不同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r>
              <a:rPr lang="zh-TW" altLang="en-US" dirty="0">
                <a:ea typeface="標楷體" panose="03000509000000000000" pitchFamily="65" charset="-120"/>
              </a:rPr>
              <a:t>圖不同顏色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88AC6F6D-E874-484C-AC6B-CD035E482C55}"/>
              </a:ext>
            </a:extLst>
          </p:cNvPr>
          <p:cNvSpPr/>
          <p:nvPr/>
        </p:nvSpPr>
        <p:spPr>
          <a:xfrm>
            <a:off x="3030646" y="3951794"/>
            <a:ext cx="2904299" cy="7905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對前景做</a:t>
            </a:r>
            <a:r>
              <a:rPr lang="en-US" altLang="zh-TW" dirty="0" err="1">
                <a:ea typeface="標楷體" panose="03000509000000000000" pitchFamily="65" charset="-120"/>
              </a:rPr>
              <a:t>cv.connectedComponents</a:t>
            </a:r>
            <a:r>
              <a:rPr lang="en-US" altLang="zh-TW" dirty="0">
                <a:ea typeface="標楷體" panose="03000509000000000000" pitchFamily="65" charset="-120"/>
              </a:rPr>
              <a:t>()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3C258178-C4F0-4183-9724-7CC329236CFF}"/>
              </a:ext>
            </a:extLst>
          </p:cNvPr>
          <p:cNvCxnSpPr>
            <a:cxnSpLocks/>
            <a:stCxn id="8" idx="2"/>
            <a:endCxn id="43" idx="0"/>
          </p:cNvCxnSpPr>
          <p:nvPr/>
        </p:nvCxnSpPr>
        <p:spPr>
          <a:xfrm flipH="1">
            <a:off x="8535217" y="4612117"/>
            <a:ext cx="6530" cy="672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83672F1C-1153-438F-9CD7-1EBC65734C81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3103096" y="2799089"/>
            <a:ext cx="5681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FC2627A4-D0F2-40FA-8073-53BB1943E04A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>
            <a:off x="8520726" y="3122406"/>
            <a:ext cx="21021" cy="829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橢圓 15">
            <a:extLst>
              <a:ext uri="{FF2B5EF4-FFF2-40B4-BE49-F238E27FC236}">
                <a16:creationId xmlns:a16="http://schemas.microsoft.com/office/drawing/2014/main" id="{F2CEC328-70A0-4BB8-9B9E-BACA94287A63}"/>
              </a:ext>
            </a:extLst>
          </p:cNvPr>
          <p:cNvSpPr/>
          <p:nvPr/>
        </p:nvSpPr>
        <p:spPr>
          <a:xfrm>
            <a:off x="10279044" y="5322562"/>
            <a:ext cx="784647" cy="468892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>
                <a:solidFill>
                  <a:schemeClr val="tx1"/>
                </a:solidFill>
              </a:rPr>
              <a:t>end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9E1FA27A-36B1-49DC-B69F-C17D666FD10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rot="5400000">
            <a:off x="4068613" y="3536000"/>
            <a:ext cx="829978" cy="161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AEE421F1-688C-4067-9E23-2EA5CB375AD0}"/>
              </a:ext>
            </a:extLst>
          </p:cNvPr>
          <p:cNvSpPr/>
          <p:nvPr/>
        </p:nvSpPr>
        <p:spPr>
          <a:xfrm>
            <a:off x="7448524" y="5284147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與原圖疊加顏色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cxnSp>
        <p:nvCxnSpPr>
          <p:cNvPr id="104" name="直線單箭頭接點 103">
            <a:extLst>
              <a:ext uri="{FF2B5EF4-FFF2-40B4-BE49-F238E27FC236}">
                <a16:creationId xmlns:a16="http://schemas.microsoft.com/office/drawing/2014/main" id="{67FCF2BD-DF5F-4C9D-B5E0-4671F1728DD1}"/>
              </a:ext>
            </a:extLst>
          </p:cNvPr>
          <p:cNvCxnSpPr>
            <a:cxnSpLocks/>
            <a:stCxn id="43" idx="3"/>
            <a:endCxn id="16" idx="2"/>
          </p:cNvCxnSpPr>
          <p:nvPr/>
        </p:nvCxnSpPr>
        <p:spPr>
          <a:xfrm>
            <a:off x="9621909" y="5557008"/>
            <a:ext cx="6571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47988727-0DCF-4959-AD95-0398C212715C}"/>
              </a:ext>
            </a:extLst>
          </p:cNvPr>
          <p:cNvSpPr/>
          <p:nvPr/>
        </p:nvSpPr>
        <p:spPr>
          <a:xfrm>
            <a:off x="6831207" y="2307696"/>
            <a:ext cx="3379038" cy="8147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邊緣標記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r>
              <a:rPr lang="zh-TW" altLang="en-US" dirty="0">
                <a:ea typeface="標楷體" panose="03000509000000000000" pitchFamily="65" charset="-120"/>
              </a:rPr>
              <a:t>，其餘遞增，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並以 </a:t>
            </a:r>
            <a:r>
              <a:rPr lang="en-US" altLang="zh-TW" dirty="0" err="1">
                <a:ea typeface="標楷體" panose="03000509000000000000" pitchFamily="65" charset="-120"/>
              </a:rPr>
              <a:t>cv.watershed</a:t>
            </a:r>
            <a:r>
              <a:rPr lang="en-US" altLang="zh-TW" dirty="0">
                <a:ea typeface="標楷體" panose="03000509000000000000" pitchFamily="65" charset="-120"/>
              </a:rPr>
              <a:t>(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)</a:t>
            </a:r>
            <a:r>
              <a:rPr lang="zh-TW" altLang="en-US" dirty="0">
                <a:ea typeface="標楷體" panose="03000509000000000000" pitchFamily="65" charset="-120"/>
              </a:rPr>
              <a:t>分割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A988FF81-1C73-4104-9F0F-A0589FEB0AD5}"/>
              </a:ext>
            </a:extLst>
          </p:cNvPr>
          <p:cNvCxnSpPr>
            <a:cxnSpLocks/>
            <a:stCxn id="9" idx="2"/>
            <a:endCxn id="20" idx="0"/>
          </p:cNvCxnSpPr>
          <p:nvPr/>
        </p:nvCxnSpPr>
        <p:spPr>
          <a:xfrm rot="5400000" flipH="1" flipV="1">
            <a:off x="5284460" y="1506032"/>
            <a:ext cx="2434601" cy="4037930"/>
          </a:xfrm>
          <a:prstGeom prst="bentConnector5">
            <a:avLst>
              <a:gd name="adj1" fmla="val -25689"/>
              <a:gd name="adj2" fmla="val 47061"/>
              <a:gd name="adj3" fmla="val 1150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202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3">
            <a:extLst>
              <a:ext uri="{FF2B5EF4-FFF2-40B4-BE49-F238E27FC236}">
                <a16:creationId xmlns:a16="http://schemas.microsoft.com/office/drawing/2014/main" id="{5E65A4BB-74FA-47A4-97D2-6955415EF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系統分析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breakdown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FF0000"/>
                </a:solidFill>
              </a:rPr>
              <a:t>2023/3/24</a:t>
            </a:r>
            <a:r>
              <a:rPr lang="zh-TW" altLang="en-US" dirty="0">
                <a:solidFill>
                  <a:srgbClr val="FF0000"/>
                </a:solidFill>
              </a:rPr>
              <a:t>更新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20597EF4-5CE0-49A7-98BF-113F6B79B7DF}"/>
              </a:ext>
            </a:extLst>
          </p:cNvPr>
          <p:cNvSpPr/>
          <p:nvPr/>
        </p:nvSpPr>
        <p:spPr>
          <a:xfrm>
            <a:off x="7319913" y="2316636"/>
            <a:ext cx="1416569" cy="7989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LBP,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histogram generator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4168B30B-87A6-42FA-93D2-A98A00AC4CBB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flipH="1">
            <a:off x="6532915" y="3115627"/>
            <a:ext cx="1495283" cy="839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C435690-E9A6-49F2-B154-EF856D8B1DEF}"/>
              </a:ext>
            </a:extLst>
          </p:cNvPr>
          <p:cNvSpPr/>
          <p:nvPr/>
        </p:nvSpPr>
        <p:spPr>
          <a:xfrm>
            <a:off x="5889020" y="3955255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LBP kernel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6DBF9AB5-4BBD-4686-A04D-F79BE9FAFEF4}"/>
              </a:ext>
            </a:extLst>
          </p:cNvPr>
          <p:cNvSpPr/>
          <p:nvPr/>
        </p:nvSpPr>
        <p:spPr>
          <a:xfrm>
            <a:off x="5823064" y="5091106"/>
            <a:ext cx="1419700" cy="9301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右上角</a:t>
            </a:r>
            <a:r>
              <a:rPr lang="en-US" altLang="zh-TW">
                <a:solidFill>
                  <a:schemeClr val="tx1"/>
                </a:solidFill>
                <a:ea typeface="標楷體" panose="03000509000000000000" pitchFamily="65" charset="-120"/>
              </a:rPr>
              <a:t>LSB</a:t>
            </a:r>
            <a:r>
              <a:rPr lang="zh-TW" altLang="en-US">
                <a:solidFill>
                  <a:schemeClr val="tx1"/>
                </a:solidFill>
                <a:ea typeface="標楷體" panose="03000509000000000000" pitchFamily="65" charset="-120"/>
              </a:rPr>
              <a:t>順</a:t>
            </a:r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時針遞增</a:t>
            </a:r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E33D1E49-37CD-4275-8B65-2CC8DD16D977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flipH="1">
            <a:off x="6532914" y="4615578"/>
            <a:ext cx="1" cy="475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3055B3FE-61F1-4536-B1AE-0FE3759E6EE6}"/>
              </a:ext>
            </a:extLst>
          </p:cNvPr>
          <p:cNvSpPr/>
          <p:nvPr/>
        </p:nvSpPr>
        <p:spPr>
          <a:xfrm>
            <a:off x="4320954" y="3953733"/>
            <a:ext cx="1416569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讀取原圖片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5E11FD13-5DDC-412C-8E8C-BB8EF177A08A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 flipH="1">
            <a:off x="5029239" y="3115627"/>
            <a:ext cx="2998959" cy="838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9D54C8EE-DDF5-4637-A7EA-ED83BA1E6779}"/>
              </a:ext>
            </a:extLst>
          </p:cNvPr>
          <p:cNvSpPr/>
          <p:nvPr/>
        </p:nvSpPr>
        <p:spPr>
          <a:xfrm>
            <a:off x="8887977" y="3945838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直方圖繪製</a:t>
            </a:r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07E513D7-98E1-41FA-BA82-C957EB4945E6}"/>
              </a:ext>
            </a:extLst>
          </p:cNvPr>
          <p:cNvCxnSpPr>
            <a:cxnSpLocks/>
            <a:stCxn id="8" idx="2"/>
            <a:endCxn id="23" idx="0"/>
          </p:cNvCxnSpPr>
          <p:nvPr/>
        </p:nvCxnSpPr>
        <p:spPr>
          <a:xfrm>
            <a:off x="8028198" y="3115627"/>
            <a:ext cx="1503674" cy="8302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FCB71707-BD4B-4027-B91C-682B1D9267AD}"/>
              </a:ext>
            </a:extLst>
          </p:cNvPr>
          <p:cNvSpPr/>
          <p:nvPr/>
        </p:nvSpPr>
        <p:spPr>
          <a:xfrm>
            <a:off x="10402798" y="3923013"/>
            <a:ext cx="1510706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圖片遮罩、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挑樣本</a:t>
            </a:r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9DECF525-C646-43E2-9775-4C58F78F7B22}"/>
              </a:ext>
            </a:extLst>
          </p:cNvPr>
          <p:cNvSpPr/>
          <p:nvPr/>
        </p:nvSpPr>
        <p:spPr>
          <a:xfrm>
            <a:off x="7378138" y="3953733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各</a:t>
            </a:r>
            <a:r>
              <a:rPr lang="en-US" altLang="zh-TW" dirty="0">
                <a:ea typeface="標楷體" panose="03000509000000000000" pitchFamily="65" charset="-120"/>
              </a:rPr>
              <a:t>bins</a:t>
            </a:r>
            <a:r>
              <a:rPr lang="zh-TW" altLang="en-US" dirty="0">
                <a:ea typeface="標楷體" panose="03000509000000000000" pitchFamily="65" charset="-120"/>
              </a:rPr>
              <a:t>樣本數計數</a:t>
            </a:r>
          </a:p>
        </p:txBody>
      </p: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A1E3A213-BB65-42CD-81FD-47B212DBC212}"/>
              </a:ext>
            </a:extLst>
          </p:cNvPr>
          <p:cNvCxnSpPr>
            <a:cxnSpLocks/>
            <a:stCxn id="8" idx="2"/>
            <a:endCxn id="39" idx="0"/>
          </p:cNvCxnSpPr>
          <p:nvPr/>
        </p:nvCxnSpPr>
        <p:spPr>
          <a:xfrm flipH="1">
            <a:off x="8022033" y="3115627"/>
            <a:ext cx="6165" cy="838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262A8AE5-A044-4F68-8C0E-3381E9C987A8}"/>
              </a:ext>
            </a:extLst>
          </p:cNvPr>
          <p:cNvCxnSpPr>
            <a:cxnSpLocks/>
            <a:stCxn id="8" idx="2"/>
            <a:endCxn id="28" idx="0"/>
          </p:cNvCxnSpPr>
          <p:nvPr/>
        </p:nvCxnSpPr>
        <p:spPr>
          <a:xfrm>
            <a:off x="8028198" y="3115627"/>
            <a:ext cx="3129953" cy="8073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橢圓 20">
            <a:extLst>
              <a:ext uri="{FF2B5EF4-FFF2-40B4-BE49-F238E27FC236}">
                <a16:creationId xmlns:a16="http://schemas.microsoft.com/office/drawing/2014/main" id="{74E20A69-CC5D-40C1-AF1A-3383B2D44A75}"/>
              </a:ext>
            </a:extLst>
          </p:cNvPr>
          <p:cNvSpPr/>
          <p:nvPr/>
        </p:nvSpPr>
        <p:spPr>
          <a:xfrm>
            <a:off x="4314122" y="5120027"/>
            <a:ext cx="1419700" cy="9301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長、寬、高</a:t>
            </a:r>
          </a:p>
        </p:txBody>
      </p: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510112FA-F445-4E1C-B039-BC5B03F81573}"/>
              </a:ext>
            </a:extLst>
          </p:cNvPr>
          <p:cNvCxnSpPr>
            <a:cxnSpLocks/>
            <a:stCxn id="13" idx="2"/>
            <a:endCxn id="21" idx="0"/>
          </p:cNvCxnSpPr>
          <p:nvPr/>
        </p:nvCxnSpPr>
        <p:spPr>
          <a:xfrm flipH="1">
            <a:off x="5023972" y="4614056"/>
            <a:ext cx="5267" cy="505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CA6B93EF-61C5-4C58-88D4-17E1520EB63D}"/>
              </a:ext>
            </a:extLst>
          </p:cNvPr>
          <p:cNvSpPr/>
          <p:nvPr/>
        </p:nvSpPr>
        <p:spPr>
          <a:xfrm>
            <a:off x="1388518" y="2468077"/>
            <a:ext cx="1714049" cy="4961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watershed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2E66EA23-3744-4076-8C50-F77D74EBCB27}"/>
              </a:ext>
            </a:extLst>
          </p:cNvPr>
          <p:cNvCxnSpPr>
            <a:cxnSpLocks/>
            <a:stCxn id="25" idx="2"/>
            <a:endCxn id="35" idx="0"/>
          </p:cNvCxnSpPr>
          <p:nvPr/>
        </p:nvCxnSpPr>
        <p:spPr>
          <a:xfrm flipH="1">
            <a:off x="981554" y="2964188"/>
            <a:ext cx="1263989" cy="1243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D6231681-6920-4F89-B4C0-BF972A7AAD2A}"/>
              </a:ext>
            </a:extLst>
          </p:cNvPr>
          <p:cNvCxnSpPr>
            <a:cxnSpLocks/>
            <a:stCxn id="25" idx="2"/>
            <a:endCxn id="36" idx="0"/>
          </p:cNvCxnSpPr>
          <p:nvPr/>
        </p:nvCxnSpPr>
        <p:spPr>
          <a:xfrm>
            <a:off x="2245543" y="2964188"/>
            <a:ext cx="1290046" cy="1239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2C522768-CA26-4E61-938B-05CE846B521C}"/>
              </a:ext>
            </a:extLst>
          </p:cNvPr>
          <p:cNvCxnSpPr>
            <a:cxnSpLocks/>
            <a:stCxn id="25" idx="2"/>
            <a:endCxn id="34" idx="0"/>
          </p:cNvCxnSpPr>
          <p:nvPr/>
        </p:nvCxnSpPr>
        <p:spPr>
          <a:xfrm flipH="1">
            <a:off x="2245542" y="2964188"/>
            <a:ext cx="1" cy="1230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4B11F3C4-7205-4275-B90C-A1F45FE61C6F}"/>
              </a:ext>
            </a:extLst>
          </p:cNvPr>
          <p:cNvSpPr/>
          <p:nvPr/>
        </p:nvSpPr>
        <p:spPr>
          <a:xfrm>
            <a:off x="4452973" y="1399613"/>
            <a:ext cx="1714049" cy="4961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>
                <a:ea typeface="標楷體" panose="03000509000000000000" pitchFamily="65" charset="-120"/>
              </a:rPr>
              <a:t>影像切割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E857C74A-4AAD-4DA4-9767-161D3BF50A8D}"/>
              </a:ext>
            </a:extLst>
          </p:cNvPr>
          <p:cNvCxnSpPr>
            <a:cxnSpLocks/>
            <a:stCxn id="30" idx="2"/>
            <a:endCxn id="25" idx="0"/>
          </p:cNvCxnSpPr>
          <p:nvPr/>
        </p:nvCxnSpPr>
        <p:spPr>
          <a:xfrm flipH="1">
            <a:off x="2245543" y="1895724"/>
            <a:ext cx="3064455" cy="572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D6DE0036-6F2D-4480-AFE6-74FE437F5183}"/>
              </a:ext>
            </a:extLst>
          </p:cNvPr>
          <p:cNvCxnSpPr>
            <a:cxnSpLocks/>
            <a:stCxn id="30" idx="2"/>
            <a:endCxn id="8" idx="0"/>
          </p:cNvCxnSpPr>
          <p:nvPr/>
        </p:nvCxnSpPr>
        <p:spPr>
          <a:xfrm>
            <a:off x="5309998" y="1895724"/>
            <a:ext cx="2718200" cy="4209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E0D3D5C7-BAD0-4DD3-833C-7970DE8CDDF5}"/>
              </a:ext>
            </a:extLst>
          </p:cNvPr>
          <p:cNvSpPr/>
          <p:nvPr/>
        </p:nvSpPr>
        <p:spPr>
          <a:xfrm>
            <a:off x="1660183" y="4195124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後景</a:t>
            </a:r>
          </a:p>
        </p:txBody>
      </p:sp>
      <p:sp>
        <p:nvSpPr>
          <p:cNvPr id="35" name="矩形: 圓角 34">
            <a:extLst>
              <a:ext uri="{FF2B5EF4-FFF2-40B4-BE49-F238E27FC236}">
                <a16:creationId xmlns:a16="http://schemas.microsoft.com/office/drawing/2014/main" id="{DB1BDC5A-21BD-4421-8DEC-2B04C85D2A12}"/>
              </a:ext>
            </a:extLst>
          </p:cNvPr>
          <p:cNvSpPr/>
          <p:nvPr/>
        </p:nvSpPr>
        <p:spPr>
          <a:xfrm>
            <a:off x="396195" y="4208154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前景</a:t>
            </a:r>
          </a:p>
        </p:txBody>
      </p:sp>
      <p:sp>
        <p:nvSpPr>
          <p:cNvPr id="36" name="矩形: 圓角 35">
            <a:extLst>
              <a:ext uri="{FF2B5EF4-FFF2-40B4-BE49-F238E27FC236}">
                <a16:creationId xmlns:a16="http://schemas.microsoft.com/office/drawing/2014/main" id="{5C5711F5-089E-42C3-B2E3-356895DA925E}"/>
              </a:ext>
            </a:extLst>
          </p:cNvPr>
          <p:cNvSpPr/>
          <p:nvPr/>
        </p:nvSpPr>
        <p:spPr>
          <a:xfrm>
            <a:off x="2950230" y="4203597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區塊標記</a:t>
            </a:r>
          </a:p>
        </p:txBody>
      </p:sp>
    </p:spTree>
    <p:extLst>
      <p:ext uri="{BB962C8B-B14F-4D97-AF65-F5344CB8AC3E}">
        <p14:creationId xmlns:p14="http://schemas.microsoft.com/office/powerpoint/2010/main" val="3406563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69D8B876-784F-435F-BE48-156F20D76474}"/>
              </a:ext>
            </a:extLst>
          </p:cNvPr>
          <p:cNvSpPr txBox="1">
            <a:spLocks/>
          </p:cNvSpPr>
          <p:nvPr/>
        </p:nvSpPr>
        <p:spPr>
          <a:xfrm>
            <a:off x="1458329" y="1479949"/>
            <a:ext cx="9283652" cy="3278477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endParaRPr lang="en-US" altLang="zh-TW" dirty="0"/>
          </a:p>
        </p:txBody>
      </p:sp>
      <p:sp>
        <p:nvSpPr>
          <p:cNvPr id="10" name="內容版面配置區 1">
            <a:extLst>
              <a:ext uri="{FF2B5EF4-FFF2-40B4-BE49-F238E27FC236}">
                <a16:creationId xmlns:a16="http://schemas.microsoft.com/office/drawing/2014/main" id="{8E858796-1C6D-467D-A66A-474EE192DF0D}"/>
              </a:ext>
            </a:extLst>
          </p:cNvPr>
          <p:cNvSpPr txBox="1">
            <a:spLocks/>
          </p:cNvSpPr>
          <p:nvPr/>
        </p:nvSpPr>
        <p:spPr>
          <a:xfrm>
            <a:off x="1610729" y="1632349"/>
            <a:ext cx="9283652" cy="3278477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r>
              <a:rPr lang="zh-TW" altLang="en-US" sz="1800" dirty="0"/>
              <a:t>全圖切割，取邊緣</a:t>
            </a:r>
            <a:endParaRPr lang="en-US" altLang="zh-TW" sz="1800" dirty="0"/>
          </a:p>
          <a:p>
            <a:pPr marL="285750" lvl="1" indent="-285750"/>
            <a:r>
              <a:rPr lang="en-US" altLang="zh-TW" sz="1800" dirty="0"/>
              <a:t>watershed</a:t>
            </a:r>
            <a:r>
              <a:rPr lang="zh-TW" altLang="en-US" sz="1800" dirty="0"/>
              <a:t>自動上色</a:t>
            </a:r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鼠標繪製注水點</a:t>
            </a:r>
            <a:endParaRPr lang="en-US" altLang="zh-TW" sz="1800" dirty="0"/>
          </a:p>
          <a:p>
            <a:pPr marL="285750" lvl="1" indent="-285750"/>
            <a:r>
              <a:rPr lang="en-US" altLang="zh-TW" sz="1800" dirty="0"/>
              <a:t>LBP</a:t>
            </a:r>
            <a:r>
              <a:rPr lang="zh-TW" altLang="en-US" sz="1800" dirty="0"/>
              <a:t>繪製注水點</a:t>
            </a:r>
            <a:endParaRPr lang="en-US" altLang="zh-TW" sz="1800" dirty="0"/>
          </a:p>
          <a:p>
            <a:pPr marL="285750" lvl="1" indent="-285750"/>
            <a:endParaRPr lang="en-US" altLang="zh-TW" sz="1800" dirty="0"/>
          </a:p>
          <a:p>
            <a:pPr marL="285750" lvl="1" indent="-285750"/>
            <a:endParaRPr lang="en-US" altLang="zh-TW" dirty="0"/>
          </a:p>
          <a:p>
            <a:endParaRPr lang="en-US" altLang="zh-TW" dirty="0"/>
          </a:p>
        </p:txBody>
      </p:sp>
      <p:sp>
        <p:nvSpPr>
          <p:cNvPr id="11" name="標題 2">
            <a:extLst>
              <a:ext uri="{FF2B5EF4-FFF2-40B4-BE49-F238E27FC236}">
                <a16:creationId xmlns:a16="http://schemas.microsoft.com/office/drawing/2014/main" id="{8B069C70-6563-4B34-A537-7770CAAF3418}"/>
              </a:ext>
            </a:extLst>
          </p:cNvPr>
          <p:cNvSpPr txBox="1">
            <a:spLocks/>
          </p:cNvSpPr>
          <p:nvPr/>
        </p:nvSpPr>
        <p:spPr>
          <a:xfrm>
            <a:off x="990600" y="419867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defRPr>
            </a:lvl1pPr>
          </a:lstStyle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週進度項目 </a:t>
            </a:r>
            <a:r>
              <a:rPr lang="en-US" altLang="zh-TW" sz="3200" dirty="0"/>
              <a:t>(2023/3/24)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33187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87677</TotalTime>
  <Words>804</Words>
  <Application>Microsoft Office PowerPoint</Application>
  <PresentationFormat>寬螢幕</PresentationFormat>
  <Paragraphs>133</Paragraphs>
  <Slides>18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4" baseType="lpstr">
      <vt:lpstr>標楷體</vt:lpstr>
      <vt:lpstr>Arial</vt:lpstr>
      <vt:lpstr>Calibri</vt:lpstr>
      <vt:lpstr>Helvetica</vt:lpstr>
      <vt:lpstr>Times New Roman</vt:lpstr>
      <vt:lpstr>Office 佈景主題</vt:lpstr>
      <vt:lpstr>嵌入式影像作業 Watershed, LBP+watershed</vt:lpstr>
      <vt:lpstr>控管記錄 - Git (2023/3/24)</vt:lpstr>
      <vt:lpstr>當週進度</vt:lpstr>
      <vt:lpstr>進度統整</vt:lpstr>
      <vt:lpstr>需求列表 – 硬體與環境需求 (2023/3/24更新)</vt:lpstr>
      <vt:lpstr>模組列表 (2023/3/24更新)</vt:lpstr>
      <vt:lpstr>系統分析 – 系統流程圖 (2023/3/24更新)</vt:lpstr>
      <vt:lpstr>系統分析 – breakdown (2023/3/24更新)</vt:lpstr>
      <vt:lpstr>PowerPoint 簡報</vt:lpstr>
      <vt:lpstr>成果展示 – 全圖切割，取邊緣 (2023/3/24)</vt:lpstr>
      <vt:lpstr>成果展示 – 全圖切割，取邊緣 (2023/3/24)</vt:lpstr>
      <vt:lpstr>成果展示 – 自動上色 (2023/3/24)</vt:lpstr>
      <vt:lpstr>成果展示 – 鼠標繪製注水點(2023/3/24)</vt:lpstr>
      <vt:lpstr>成果展示 – LBP繪製注水點(2023/3/24)</vt:lpstr>
      <vt:lpstr>成果展示 – LBP繪製注水點(2023/3/24)</vt:lpstr>
      <vt:lpstr>問題記錄 (軟體問題)</vt:lpstr>
      <vt:lpstr>問題記錄 (軟體問題)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專案進度報告 MQTT</dc:title>
  <dc:creator>User</dc:creator>
  <cp:lastModifiedBy>C110112171</cp:lastModifiedBy>
  <cp:revision>4048</cp:revision>
  <dcterms:created xsi:type="dcterms:W3CDTF">2019-03-11T13:47:46Z</dcterms:created>
  <dcterms:modified xsi:type="dcterms:W3CDTF">2023-03-31T10:54:55Z</dcterms:modified>
</cp:coreProperties>
</file>